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58"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B7EE-14EA-6B4D-922C-2FE77D92B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C5621A-A5D5-264D-973A-BD9AB40D40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4D1CBE-74B6-924C-BF31-D8ADB7907DA3}"/>
              </a:ext>
            </a:extLst>
          </p:cNvPr>
          <p:cNvSpPr>
            <a:spLocks noGrp="1"/>
          </p:cNvSpPr>
          <p:nvPr>
            <p:ph type="dt" sz="half" idx="10"/>
          </p:nvPr>
        </p:nvSpPr>
        <p:spPr/>
        <p:txBody>
          <a:bodyPr/>
          <a:lstStyle/>
          <a:p>
            <a:fld id="{46E3BBFB-5282-F049-880D-7BE918A64535}" type="datetimeFigureOut">
              <a:rPr lang="en-US" smtClean="0"/>
              <a:t>7/9/19</a:t>
            </a:fld>
            <a:endParaRPr lang="en-US"/>
          </a:p>
        </p:txBody>
      </p:sp>
      <p:sp>
        <p:nvSpPr>
          <p:cNvPr id="5" name="Footer Placeholder 4">
            <a:extLst>
              <a:ext uri="{FF2B5EF4-FFF2-40B4-BE49-F238E27FC236}">
                <a16:creationId xmlns:a16="http://schemas.microsoft.com/office/drawing/2014/main" id="{BD4DFACF-DDC4-FC45-9133-20D8C0D61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8B913-BA9F-3F49-9DF2-08DC90D139F8}"/>
              </a:ext>
            </a:extLst>
          </p:cNvPr>
          <p:cNvSpPr>
            <a:spLocks noGrp="1"/>
          </p:cNvSpPr>
          <p:nvPr>
            <p:ph type="sldNum" sz="quarter" idx="12"/>
          </p:nvPr>
        </p:nvSpPr>
        <p:spPr/>
        <p:txBody>
          <a:bodyPr/>
          <a:lstStyle/>
          <a:p>
            <a:fld id="{EFC53C23-2DD3-D74A-A18F-3456D85028E2}" type="slidenum">
              <a:rPr lang="en-US" smtClean="0"/>
              <a:t>‹#›</a:t>
            </a:fld>
            <a:endParaRPr lang="en-US"/>
          </a:p>
        </p:txBody>
      </p:sp>
    </p:spTree>
    <p:extLst>
      <p:ext uri="{BB962C8B-B14F-4D97-AF65-F5344CB8AC3E}">
        <p14:creationId xmlns:p14="http://schemas.microsoft.com/office/powerpoint/2010/main" val="1837638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0281F-0961-CE48-A022-118BF7A6BC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E9070F-E6C9-B641-8DC5-6A0AADB7D0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59AB9-48BB-3049-8D5B-F9EEF0A2FA18}"/>
              </a:ext>
            </a:extLst>
          </p:cNvPr>
          <p:cNvSpPr>
            <a:spLocks noGrp="1"/>
          </p:cNvSpPr>
          <p:nvPr>
            <p:ph type="dt" sz="half" idx="10"/>
          </p:nvPr>
        </p:nvSpPr>
        <p:spPr/>
        <p:txBody>
          <a:bodyPr/>
          <a:lstStyle/>
          <a:p>
            <a:fld id="{46E3BBFB-5282-F049-880D-7BE918A64535}" type="datetimeFigureOut">
              <a:rPr lang="en-US" smtClean="0"/>
              <a:t>7/9/19</a:t>
            </a:fld>
            <a:endParaRPr lang="en-US"/>
          </a:p>
        </p:txBody>
      </p:sp>
      <p:sp>
        <p:nvSpPr>
          <p:cNvPr id="5" name="Footer Placeholder 4">
            <a:extLst>
              <a:ext uri="{FF2B5EF4-FFF2-40B4-BE49-F238E27FC236}">
                <a16:creationId xmlns:a16="http://schemas.microsoft.com/office/drawing/2014/main" id="{129AE8E4-A1B9-864F-8640-089394385A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D7AC3-1D87-504B-B7E0-1A877D12A572}"/>
              </a:ext>
            </a:extLst>
          </p:cNvPr>
          <p:cNvSpPr>
            <a:spLocks noGrp="1"/>
          </p:cNvSpPr>
          <p:nvPr>
            <p:ph type="sldNum" sz="quarter" idx="12"/>
          </p:nvPr>
        </p:nvSpPr>
        <p:spPr/>
        <p:txBody>
          <a:bodyPr/>
          <a:lstStyle/>
          <a:p>
            <a:fld id="{EFC53C23-2DD3-D74A-A18F-3456D85028E2}" type="slidenum">
              <a:rPr lang="en-US" smtClean="0"/>
              <a:t>‹#›</a:t>
            </a:fld>
            <a:endParaRPr lang="en-US"/>
          </a:p>
        </p:txBody>
      </p:sp>
    </p:spTree>
    <p:extLst>
      <p:ext uri="{BB962C8B-B14F-4D97-AF65-F5344CB8AC3E}">
        <p14:creationId xmlns:p14="http://schemas.microsoft.com/office/powerpoint/2010/main" val="1848027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262D4C-477E-FE41-BDE6-940E778F58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6A851-CC3A-3140-8EDB-C5E6E47D49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D781D1-8CA5-E649-8B63-EF2BBE026FCD}"/>
              </a:ext>
            </a:extLst>
          </p:cNvPr>
          <p:cNvSpPr>
            <a:spLocks noGrp="1"/>
          </p:cNvSpPr>
          <p:nvPr>
            <p:ph type="dt" sz="half" idx="10"/>
          </p:nvPr>
        </p:nvSpPr>
        <p:spPr/>
        <p:txBody>
          <a:bodyPr/>
          <a:lstStyle/>
          <a:p>
            <a:fld id="{46E3BBFB-5282-F049-880D-7BE918A64535}" type="datetimeFigureOut">
              <a:rPr lang="en-US" smtClean="0"/>
              <a:t>7/9/19</a:t>
            </a:fld>
            <a:endParaRPr lang="en-US"/>
          </a:p>
        </p:txBody>
      </p:sp>
      <p:sp>
        <p:nvSpPr>
          <p:cNvPr id="5" name="Footer Placeholder 4">
            <a:extLst>
              <a:ext uri="{FF2B5EF4-FFF2-40B4-BE49-F238E27FC236}">
                <a16:creationId xmlns:a16="http://schemas.microsoft.com/office/drawing/2014/main" id="{45A4D61E-047E-294F-BB07-1BB242E32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195CD-EB24-7348-842C-FD04867FA6F5}"/>
              </a:ext>
            </a:extLst>
          </p:cNvPr>
          <p:cNvSpPr>
            <a:spLocks noGrp="1"/>
          </p:cNvSpPr>
          <p:nvPr>
            <p:ph type="sldNum" sz="quarter" idx="12"/>
          </p:nvPr>
        </p:nvSpPr>
        <p:spPr/>
        <p:txBody>
          <a:bodyPr/>
          <a:lstStyle/>
          <a:p>
            <a:fld id="{EFC53C23-2DD3-D74A-A18F-3456D85028E2}" type="slidenum">
              <a:rPr lang="en-US" smtClean="0"/>
              <a:t>‹#›</a:t>
            </a:fld>
            <a:endParaRPr lang="en-US"/>
          </a:p>
        </p:txBody>
      </p:sp>
    </p:spTree>
    <p:extLst>
      <p:ext uri="{BB962C8B-B14F-4D97-AF65-F5344CB8AC3E}">
        <p14:creationId xmlns:p14="http://schemas.microsoft.com/office/powerpoint/2010/main" val="800615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D6F4A-22DE-8E48-B73E-54FECFEBF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0D2FE-7BE9-354E-A704-D54E230AC0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9A850-F411-4849-8CE3-0834AB27486C}"/>
              </a:ext>
            </a:extLst>
          </p:cNvPr>
          <p:cNvSpPr>
            <a:spLocks noGrp="1"/>
          </p:cNvSpPr>
          <p:nvPr>
            <p:ph type="dt" sz="half" idx="10"/>
          </p:nvPr>
        </p:nvSpPr>
        <p:spPr/>
        <p:txBody>
          <a:bodyPr/>
          <a:lstStyle/>
          <a:p>
            <a:fld id="{46E3BBFB-5282-F049-880D-7BE918A64535}" type="datetimeFigureOut">
              <a:rPr lang="en-US" smtClean="0"/>
              <a:t>7/9/19</a:t>
            </a:fld>
            <a:endParaRPr lang="en-US"/>
          </a:p>
        </p:txBody>
      </p:sp>
      <p:sp>
        <p:nvSpPr>
          <p:cNvPr id="5" name="Footer Placeholder 4">
            <a:extLst>
              <a:ext uri="{FF2B5EF4-FFF2-40B4-BE49-F238E27FC236}">
                <a16:creationId xmlns:a16="http://schemas.microsoft.com/office/drawing/2014/main" id="{BF62DF0D-947E-3E4E-80EB-150586E2B7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5C40A-DC84-0145-8FDC-E9518599630B}"/>
              </a:ext>
            </a:extLst>
          </p:cNvPr>
          <p:cNvSpPr>
            <a:spLocks noGrp="1"/>
          </p:cNvSpPr>
          <p:nvPr>
            <p:ph type="sldNum" sz="quarter" idx="12"/>
          </p:nvPr>
        </p:nvSpPr>
        <p:spPr/>
        <p:txBody>
          <a:bodyPr/>
          <a:lstStyle/>
          <a:p>
            <a:fld id="{EFC53C23-2DD3-D74A-A18F-3456D85028E2}" type="slidenum">
              <a:rPr lang="en-US" smtClean="0"/>
              <a:t>‹#›</a:t>
            </a:fld>
            <a:endParaRPr lang="en-US"/>
          </a:p>
        </p:txBody>
      </p:sp>
    </p:spTree>
    <p:extLst>
      <p:ext uri="{BB962C8B-B14F-4D97-AF65-F5344CB8AC3E}">
        <p14:creationId xmlns:p14="http://schemas.microsoft.com/office/powerpoint/2010/main" val="2045879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C945-91B2-CD47-A2BE-0B55D686E5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CE0EE6-9ACE-544E-A285-A60CEA051B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CD89E-E25C-8843-8EE1-1B5801D9A0F0}"/>
              </a:ext>
            </a:extLst>
          </p:cNvPr>
          <p:cNvSpPr>
            <a:spLocks noGrp="1"/>
          </p:cNvSpPr>
          <p:nvPr>
            <p:ph type="dt" sz="half" idx="10"/>
          </p:nvPr>
        </p:nvSpPr>
        <p:spPr/>
        <p:txBody>
          <a:bodyPr/>
          <a:lstStyle/>
          <a:p>
            <a:fld id="{46E3BBFB-5282-F049-880D-7BE918A64535}" type="datetimeFigureOut">
              <a:rPr lang="en-US" smtClean="0"/>
              <a:t>7/9/19</a:t>
            </a:fld>
            <a:endParaRPr lang="en-US"/>
          </a:p>
        </p:txBody>
      </p:sp>
      <p:sp>
        <p:nvSpPr>
          <p:cNvPr id="5" name="Footer Placeholder 4">
            <a:extLst>
              <a:ext uri="{FF2B5EF4-FFF2-40B4-BE49-F238E27FC236}">
                <a16:creationId xmlns:a16="http://schemas.microsoft.com/office/drawing/2014/main" id="{F7897469-9421-5944-B0B7-A5991D33A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3490E-E536-6A49-AE31-8BC67FA9D724}"/>
              </a:ext>
            </a:extLst>
          </p:cNvPr>
          <p:cNvSpPr>
            <a:spLocks noGrp="1"/>
          </p:cNvSpPr>
          <p:nvPr>
            <p:ph type="sldNum" sz="quarter" idx="12"/>
          </p:nvPr>
        </p:nvSpPr>
        <p:spPr/>
        <p:txBody>
          <a:bodyPr/>
          <a:lstStyle/>
          <a:p>
            <a:fld id="{EFC53C23-2DD3-D74A-A18F-3456D85028E2}" type="slidenum">
              <a:rPr lang="en-US" smtClean="0"/>
              <a:t>‹#›</a:t>
            </a:fld>
            <a:endParaRPr lang="en-US"/>
          </a:p>
        </p:txBody>
      </p:sp>
    </p:spTree>
    <p:extLst>
      <p:ext uri="{BB962C8B-B14F-4D97-AF65-F5344CB8AC3E}">
        <p14:creationId xmlns:p14="http://schemas.microsoft.com/office/powerpoint/2010/main" val="1328395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9C71-1AD1-3442-B973-FC3109FD7E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AFB2BF-9284-5149-AD57-A95D721C59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50D927-A3BF-2D41-95F0-85490239F4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594605-CF72-DE47-AA54-95D526211559}"/>
              </a:ext>
            </a:extLst>
          </p:cNvPr>
          <p:cNvSpPr>
            <a:spLocks noGrp="1"/>
          </p:cNvSpPr>
          <p:nvPr>
            <p:ph type="dt" sz="half" idx="10"/>
          </p:nvPr>
        </p:nvSpPr>
        <p:spPr/>
        <p:txBody>
          <a:bodyPr/>
          <a:lstStyle/>
          <a:p>
            <a:fld id="{46E3BBFB-5282-F049-880D-7BE918A64535}" type="datetimeFigureOut">
              <a:rPr lang="en-US" smtClean="0"/>
              <a:t>7/9/19</a:t>
            </a:fld>
            <a:endParaRPr lang="en-US"/>
          </a:p>
        </p:txBody>
      </p:sp>
      <p:sp>
        <p:nvSpPr>
          <p:cNvPr id="6" name="Footer Placeholder 5">
            <a:extLst>
              <a:ext uri="{FF2B5EF4-FFF2-40B4-BE49-F238E27FC236}">
                <a16:creationId xmlns:a16="http://schemas.microsoft.com/office/drawing/2014/main" id="{60C77994-FBE6-424F-9281-BC92328DB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928E3-A1AB-824D-BBE5-5E7088B8A67F}"/>
              </a:ext>
            </a:extLst>
          </p:cNvPr>
          <p:cNvSpPr>
            <a:spLocks noGrp="1"/>
          </p:cNvSpPr>
          <p:nvPr>
            <p:ph type="sldNum" sz="quarter" idx="12"/>
          </p:nvPr>
        </p:nvSpPr>
        <p:spPr/>
        <p:txBody>
          <a:bodyPr/>
          <a:lstStyle/>
          <a:p>
            <a:fld id="{EFC53C23-2DD3-D74A-A18F-3456D85028E2}" type="slidenum">
              <a:rPr lang="en-US" smtClean="0"/>
              <a:t>‹#›</a:t>
            </a:fld>
            <a:endParaRPr lang="en-US"/>
          </a:p>
        </p:txBody>
      </p:sp>
    </p:spTree>
    <p:extLst>
      <p:ext uri="{BB962C8B-B14F-4D97-AF65-F5344CB8AC3E}">
        <p14:creationId xmlns:p14="http://schemas.microsoft.com/office/powerpoint/2010/main" val="1854067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202D-B825-0242-8F70-A5B979C84E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16FF7E-79B5-E648-B6E6-0AA4F3E4BF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016C98-D648-1942-B80F-4D3390F569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DB862F-263E-144C-B85E-8AF4D63FD3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CF3D28-75C8-0643-95AE-68B90FA3A1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722645-49E5-D145-A36F-EFEEF55EDDD3}"/>
              </a:ext>
            </a:extLst>
          </p:cNvPr>
          <p:cNvSpPr>
            <a:spLocks noGrp="1"/>
          </p:cNvSpPr>
          <p:nvPr>
            <p:ph type="dt" sz="half" idx="10"/>
          </p:nvPr>
        </p:nvSpPr>
        <p:spPr/>
        <p:txBody>
          <a:bodyPr/>
          <a:lstStyle/>
          <a:p>
            <a:fld id="{46E3BBFB-5282-F049-880D-7BE918A64535}" type="datetimeFigureOut">
              <a:rPr lang="en-US" smtClean="0"/>
              <a:t>7/9/19</a:t>
            </a:fld>
            <a:endParaRPr lang="en-US"/>
          </a:p>
        </p:txBody>
      </p:sp>
      <p:sp>
        <p:nvSpPr>
          <p:cNvPr id="8" name="Footer Placeholder 7">
            <a:extLst>
              <a:ext uri="{FF2B5EF4-FFF2-40B4-BE49-F238E27FC236}">
                <a16:creationId xmlns:a16="http://schemas.microsoft.com/office/drawing/2014/main" id="{8AEA6912-33DF-D747-8846-7D63DA1CC9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E304CB-A6BE-684B-A370-F95C65E0ED9D}"/>
              </a:ext>
            </a:extLst>
          </p:cNvPr>
          <p:cNvSpPr>
            <a:spLocks noGrp="1"/>
          </p:cNvSpPr>
          <p:nvPr>
            <p:ph type="sldNum" sz="quarter" idx="12"/>
          </p:nvPr>
        </p:nvSpPr>
        <p:spPr/>
        <p:txBody>
          <a:bodyPr/>
          <a:lstStyle/>
          <a:p>
            <a:fld id="{EFC53C23-2DD3-D74A-A18F-3456D85028E2}" type="slidenum">
              <a:rPr lang="en-US" smtClean="0"/>
              <a:t>‹#›</a:t>
            </a:fld>
            <a:endParaRPr lang="en-US"/>
          </a:p>
        </p:txBody>
      </p:sp>
    </p:spTree>
    <p:extLst>
      <p:ext uri="{BB962C8B-B14F-4D97-AF65-F5344CB8AC3E}">
        <p14:creationId xmlns:p14="http://schemas.microsoft.com/office/powerpoint/2010/main" val="367775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5D0DF-291B-B04B-9997-67A3E4B36B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4F3839-A6BD-6A4E-882A-762CADD57D41}"/>
              </a:ext>
            </a:extLst>
          </p:cNvPr>
          <p:cNvSpPr>
            <a:spLocks noGrp="1"/>
          </p:cNvSpPr>
          <p:nvPr>
            <p:ph type="dt" sz="half" idx="10"/>
          </p:nvPr>
        </p:nvSpPr>
        <p:spPr/>
        <p:txBody>
          <a:bodyPr/>
          <a:lstStyle/>
          <a:p>
            <a:fld id="{46E3BBFB-5282-F049-880D-7BE918A64535}" type="datetimeFigureOut">
              <a:rPr lang="en-US" smtClean="0"/>
              <a:t>7/9/19</a:t>
            </a:fld>
            <a:endParaRPr lang="en-US"/>
          </a:p>
        </p:txBody>
      </p:sp>
      <p:sp>
        <p:nvSpPr>
          <p:cNvPr id="4" name="Footer Placeholder 3">
            <a:extLst>
              <a:ext uri="{FF2B5EF4-FFF2-40B4-BE49-F238E27FC236}">
                <a16:creationId xmlns:a16="http://schemas.microsoft.com/office/drawing/2014/main" id="{72A78ACF-0979-EB40-A3AE-A01A8B3C63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C9ACE7-946A-B643-A358-DB70B412F80E}"/>
              </a:ext>
            </a:extLst>
          </p:cNvPr>
          <p:cNvSpPr>
            <a:spLocks noGrp="1"/>
          </p:cNvSpPr>
          <p:nvPr>
            <p:ph type="sldNum" sz="quarter" idx="12"/>
          </p:nvPr>
        </p:nvSpPr>
        <p:spPr/>
        <p:txBody>
          <a:bodyPr/>
          <a:lstStyle/>
          <a:p>
            <a:fld id="{EFC53C23-2DD3-D74A-A18F-3456D85028E2}" type="slidenum">
              <a:rPr lang="en-US" smtClean="0"/>
              <a:t>‹#›</a:t>
            </a:fld>
            <a:endParaRPr lang="en-US"/>
          </a:p>
        </p:txBody>
      </p:sp>
    </p:spTree>
    <p:extLst>
      <p:ext uri="{BB962C8B-B14F-4D97-AF65-F5344CB8AC3E}">
        <p14:creationId xmlns:p14="http://schemas.microsoft.com/office/powerpoint/2010/main" val="3683295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1AC074-77B3-484A-8B69-0413D23AE8C9}"/>
              </a:ext>
            </a:extLst>
          </p:cNvPr>
          <p:cNvSpPr>
            <a:spLocks noGrp="1"/>
          </p:cNvSpPr>
          <p:nvPr>
            <p:ph type="dt" sz="half" idx="10"/>
          </p:nvPr>
        </p:nvSpPr>
        <p:spPr/>
        <p:txBody>
          <a:bodyPr/>
          <a:lstStyle/>
          <a:p>
            <a:fld id="{46E3BBFB-5282-F049-880D-7BE918A64535}" type="datetimeFigureOut">
              <a:rPr lang="en-US" smtClean="0"/>
              <a:t>7/9/19</a:t>
            </a:fld>
            <a:endParaRPr lang="en-US"/>
          </a:p>
        </p:txBody>
      </p:sp>
      <p:sp>
        <p:nvSpPr>
          <p:cNvPr id="3" name="Footer Placeholder 2">
            <a:extLst>
              <a:ext uri="{FF2B5EF4-FFF2-40B4-BE49-F238E27FC236}">
                <a16:creationId xmlns:a16="http://schemas.microsoft.com/office/drawing/2014/main" id="{686964BC-9367-A643-ABF9-57A65C6AE2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0FC4E5-C1AB-064D-9369-64C695FC14A7}"/>
              </a:ext>
            </a:extLst>
          </p:cNvPr>
          <p:cNvSpPr>
            <a:spLocks noGrp="1"/>
          </p:cNvSpPr>
          <p:nvPr>
            <p:ph type="sldNum" sz="quarter" idx="12"/>
          </p:nvPr>
        </p:nvSpPr>
        <p:spPr/>
        <p:txBody>
          <a:bodyPr/>
          <a:lstStyle/>
          <a:p>
            <a:fld id="{EFC53C23-2DD3-D74A-A18F-3456D85028E2}" type="slidenum">
              <a:rPr lang="en-US" smtClean="0"/>
              <a:t>‹#›</a:t>
            </a:fld>
            <a:endParaRPr lang="en-US"/>
          </a:p>
        </p:txBody>
      </p:sp>
    </p:spTree>
    <p:extLst>
      <p:ext uri="{BB962C8B-B14F-4D97-AF65-F5344CB8AC3E}">
        <p14:creationId xmlns:p14="http://schemas.microsoft.com/office/powerpoint/2010/main" val="2679113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AC305-5F4A-8C4A-AC52-2FA331C867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FD2A0B-B554-3341-89E8-F7423A571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29EBC1-ACB6-E748-8353-9A0E096F30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E4B5C8-2923-CA4A-89E7-F6056B1317AE}"/>
              </a:ext>
            </a:extLst>
          </p:cNvPr>
          <p:cNvSpPr>
            <a:spLocks noGrp="1"/>
          </p:cNvSpPr>
          <p:nvPr>
            <p:ph type="dt" sz="half" idx="10"/>
          </p:nvPr>
        </p:nvSpPr>
        <p:spPr/>
        <p:txBody>
          <a:bodyPr/>
          <a:lstStyle/>
          <a:p>
            <a:fld id="{46E3BBFB-5282-F049-880D-7BE918A64535}" type="datetimeFigureOut">
              <a:rPr lang="en-US" smtClean="0"/>
              <a:t>7/9/19</a:t>
            </a:fld>
            <a:endParaRPr lang="en-US"/>
          </a:p>
        </p:txBody>
      </p:sp>
      <p:sp>
        <p:nvSpPr>
          <p:cNvPr id="6" name="Footer Placeholder 5">
            <a:extLst>
              <a:ext uri="{FF2B5EF4-FFF2-40B4-BE49-F238E27FC236}">
                <a16:creationId xmlns:a16="http://schemas.microsoft.com/office/drawing/2014/main" id="{E44C8F76-228F-AD4B-80AD-18AF032E7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820A5-D8BF-A14A-8F0C-9BA05C923513}"/>
              </a:ext>
            </a:extLst>
          </p:cNvPr>
          <p:cNvSpPr>
            <a:spLocks noGrp="1"/>
          </p:cNvSpPr>
          <p:nvPr>
            <p:ph type="sldNum" sz="quarter" idx="12"/>
          </p:nvPr>
        </p:nvSpPr>
        <p:spPr/>
        <p:txBody>
          <a:bodyPr/>
          <a:lstStyle/>
          <a:p>
            <a:fld id="{EFC53C23-2DD3-D74A-A18F-3456D85028E2}" type="slidenum">
              <a:rPr lang="en-US" smtClean="0"/>
              <a:t>‹#›</a:t>
            </a:fld>
            <a:endParaRPr lang="en-US"/>
          </a:p>
        </p:txBody>
      </p:sp>
    </p:spTree>
    <p:extLst>
      <p:ext uri="{BB962C8B-B14F-4D97-AF65-F5344CB8AC3E}">
        <p14:creationId xmlns:p14="http://schemas.microsoft.com/office/powerpoint/2010/main" val="3295305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1224-63B3-D046-9326-1F6FCF0E0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964757-7D31-0C44-ACCA-9C09DCEE6F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BE62D7-2E28-4748-8475-A0B9991D8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F83D35-0FB8-5F4D-9481-0FD493A1AB10}"/>
              </a:ext>
            </a:extLst>
          </p:cNvPr>
          <p:cNvSpPr>
            <a:spLocks noGrp="1"/>
          </p:cNvSpPr>
          <p:nvPr>
            <p:ph type="dt" sz="half" idx="10"/>
          </p:nvPr>
        </p:nvSpPr>
        <p:spPr/>
        <p:txBody>
          <a:bodyPr/>
          <a:lstStyle/>
          <a:p>
            <a:fld id="{46E3BBFB-5282-F049-880D-7BE918A64535}" type="datetimeFigureOut">
              <a:rPr lang="en-US" smtClean="0"/>
              <a:t>7/9/19</a:t>
            </a:fld>
            <a:endParaRPr lang="en-US"/>
          </a:p>
        </p:txBody>
      </p:sp>
      <p:sp>
        <p:nvSpPr>
          <p:cNvPr id="6" name="Footer Placeholder 5">
            <a:extLst>
              <a:ext uri="{FF2B5EF4-FFF2-40B4-BE49-F238E27FC236}">
                <a16:creationId xmlns:a16="http://schemas.microsoft.com/office/drawing/2014/main" id="{1B5098C3-B517-054A-9048-8D8EE18FEE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E61B74-786C-A54A-93D5-56F6C05C98BB}"/>
              </a:ext>
            </a:extLst>
          </p:cNvPr>
          <p:cNvSpPr>
            <a:spLocks noGrp="1"/>
          </p:cNvSpPr>
          <p:nvPr>
            <p:ph type="sldNum" sz="quarter" idx="12"/>
          </p:nvPr>
        </p:nvSpPr>
        <p:spPr/>
        <p:txBody>
          <a:bodyPr/>
          <a:lstStyle/>
          <a:p>
            <a:fld id="{EFC53C23-2DD3-D74A-A18F-3456D85028E2}" type="slidenum">
              <a:rPr lang="en-US" smtClean="0"/>
              <a:t>‹#›</a:t>
            </a:fld>
            <a:endParaRPr lang="en-US"/>
          </a:p>
        </p:txBody>
      </p:sp>
    </p:spTree>
    <p:extLst>
      <p:ext uri="{BB962C8B-B14F-4D97-AF65-F5344CB8AC3E}">
        <p14:creationId xmlns:p14="http://schemas.microsoft.com/office/powerpoint/2010/main" val="3512391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68E982-A7C3-414D-9AB3-1CD031F6F3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07540-3AD6-A448-8C6A-68203273DD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88F02-4388-924F-94FD-3CEB04B839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E3BBFB-5282-F049-880D-7BE918A64535}" type="datetimeFigureOut">
              <a:rPr lang="en-US" smtClean="0"/>
              <a:t>7/9/19</a:t>
            </a:fld>
            <a:endParaRPr lang="en-US"/>
          </a:p>
        </p:txBody>
      </p:sp>
      <p:sp>
        <p:nvSpPr>
          <p:cNvPr id="5" name="Footer Placeholder 4">
            <a:extLst>
              <a:ext uri="{FF2B5EF4-FFF2-40B4-BE49-F238E27FC236}">
                <a16:creationId xmlns:a16="http://schemas.microsoft.com/office/drawing/2014/main" id="{FA38B456-21E5-554F-A168-E0CE8A0224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92F172-4C19-574D-AE00-BDD3D767B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53C23-2DD3-D74A-A18F-3456D85028E2}" type="slidenum">
              <a:rPr lang="en-US" smtClean="0"/>
              <a:t>‹#›</a:t>
            </a:fld>
            <a:endParaRPr lang="en-US"/>
          </a:p>
        </p:txBody>
      </p:sp>
    </p:spTree>
    <p:extLst>
      <p:ext uri="{BB962C8B-B14F-4D97-AF65-F5344CB8AC3E}">
        <p14:creationId xmlns:p14="http://schemas.microsoft.com/office/powerpoint/2010/main" val="4186122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F732-4CDA-3645-A1EA-ACEF137687D4}"/>
              </a:ext>
            </a:extLst>
          </p:cNvPr>
          <p:cNvSpPr>
            <a:spLocks noGrp="1"/>
          </p:cNvSpPr>
          <p:nvPr>
            <p:ph type="ctrTitle"/>
          </p:nvPr>
        </p:nvSpPr>
        <p:spPr/>
        <p:txBody>
          <a:bodyPr/>
          <a:lstStyle/>
          <a:p>
            <a:r>
              <a:rPr lang="en-US" dirty="0"/>
              <a:t>co</a:t>
            </a:r>
          </a:p>
        </p:txBody>
      </p:sp>
      <p:sp>
        <p:nvSpPr>
          <p:cNvPr id="3" name="Subtitle 2">
            <a:extLst>
              <a:ext uri="{FF2B5EF4-FFF2-40B4-BE49-F238E27FC236}">
                <a16:creationId xmlns:a16="http://schemas.microsoft.com/office/drawing/2014/main" id="{6B582476-F142-E444-A183-F069CFF37663}"/>
              </a:ext>
            </a:extLst>
          </p:cNvPr>
          <p:cNvSpPr>
            <a:spLocks noGrp="1"/>
          </p:cNvSpPr>
          <p:nvPr>
            <p:ph type="subTitle" idx="1"/>
          </p:nvPr>
        </p:nvSpPr>
        <p:spPr>
          <a:xfrm>
            <a:off x="951885" y="1585036"/>
            <a:ext cx="6215483" cy="452068"/>
          </a:xfrm>
        </p:spPr>
        <p:txBody>
          <a:bodyPr>
            <a:normAutofit lnSpcReduction="10000"/>
          </a:bodyPr>
          <a:lstStyle/>
          <a:p>
            <a:r>
              <a:rPr lang="en-US" sz="2800" b="1" dirty="0"/>
              <a:t>Correlations between different columns</a:t>
            </a:r>
          </a:p>
        </p:txBody>
      </p:sp>
      <p:pic>
        <p:nvPicPr>
          <p:cNvPr id="8" name="Content Placeholder 3">
            <a:extLst>
              <a:ext uri="{FF2B5EF4-FFF2-40B4-BE49-F238E27FC236}">
                <a16:creationId xmlns:a16="http://schemas.microsoft.com/office/drawing/2014/main" id="{7B093F9F-5DF0-4949-A038-6A0FA2C7B6B3}"/>
              </a:ext>
            </a:extLst>
          </p:cNvPr>
          <p:cNvPicPr>
            <a:picLocks noChangeAspect="1"/>
          </p:cNvPicPr>
          <p:nvPr/>
        </p:nvPicPr>
        <p:blipFill>
          <a:blip r:embed="rId2"/>
          <a:stretch>
            <a:fillRect/>
          </a:stretch>
        </p:blipFill>
        <p:spPr>
          <a:xfrm>
            <a:off x="951885" y="2012335"/>
            <a:ext cx="6552806" cy="4383769"/>
          </a:xfrm>
          <a:prstGeom prst="rect">
            <a:avLst/>
          </a:prstGeom>
        </p:spPr>
      </p:pic>
      <p:sp>
        <p:nvSpPr>
          <p:cNvPr id="9" name="TextBox 8">
            <a:extLst>
              <a:ext uri="{FF2B5EF4-FFF2-40B4-BE49-F238E27FC236}">
                <a16:creationId xmlns:a16="http://schemas.microsoft.com/office/drawing/2014/main" id="{ADE9440F-CCB7-6447-A953-D12AF8A6B6FB}"/>
              </a:ext>
            </a:extLst>
          </p:cNvPr>
          <p:cNvSpPr txBox="1"/>
          <p:nvPr/>
        </p:nvSpPr>
        <p:spPr>
          <a:xfrm>
            <a:off x="8500258" y="2316163"/>
            <a:ext cx="2243138" cy="3693319"/>
          </a:xfrm>
          <a:prstGeom prst="rect">
            <a:avLst/>
          </a:prstGeom>
          <a:noFill/>
        </p:spPr>
        <p:txBody>
          <a:bodyPr wrap="square" rtlCol="0">
            <a:spAutoFit/>
          </a:bodyPr>
          <a:lstStyle/>
          <a:p>
            <a:r>
              <a:rPr lang="en-US" i="1" dirty="0"/>
              <a:t>The 3 most important features for admission to the Master: CGPA, GRE SCORE, and TOEFL SCORE</a:t>
            </a:r>
          </a:p>
          <a:p>
            <a:endParaRPr lang="en-US" i="1" dirty="0"/>
          </a:p>
          <a:p>
            <a:br>
              <a:rPr lang="en-US" dirty="0"/>
            </a:br>
            <a:r>
              <a:rPr lang="en-US" i="1" dirty="0"/>
              <a:t>The 3 least important features for admission to the Master: Research, LOR, and SOP</a:t>
            </a:r>
            <a:endParaRPr lang="en-US" dirty="0"/>
          </a:p>
        </p:txBody>
      </p:sp>
      <p:sp>
        <p:nvSpPr>
          <p:cNvPr id="10" name="TextBox 9">
            <a:extLst>
              <a:ext uri="{FF2B5EF4-FFF2-40B4-BE49-F238E27FC236}">
                <a16:creationId xmlns:a16="http://schemas.microsoft.com/office/drawing/2014/main" id="{A26D08C4-F5F2-5048-B4DE-935AD22A81A3}"/>
              </a:ext>
            </a:extLst>
          </p:cNvPr>
          <p:cNvSpPr txBox="1"/>
          <p:nvPr/>
        </p:nvSpPr>
        <p:spPr>
          <a:xfrm>
            <a:off x="951885" y="126830"/>
            <a:ext cx="10795509" cy="1631216"/>
          </a:xfrm>
          <a:prstGeom prst="rect">
            <a:avLst/>
          </a:prstGeom>
          <a:noFill/>
        </p:spPr>
        <p:txBody>
          <a:bodyPr wrap="square" rtlCol="0">
            <a:spAutoFit/>
          </a:bodyPr>
          <a:lstStyle/>
          <a:p>
            <a:r>
              <a:rPr lang="en-US" sz="2800" b="1" dirty="0"/>
              <a:t>Introduction</a:t>
            </a:r>
            <a:endParaRPr lang="en-US" b="1" dirty="0"/>
          </a:p>
          <a:p>
            <a:r>
              <a:rPr lang="en-US" i="1" dirty="0"/>
              <a:t>This project mainly focuses on what parameters are important for a student to get into UCLA graduate school, and how these factors are interrelated among themselves. It will also help predict candidates' chances of admission given the variables.</a:t>
            </a:r>
            <a:endParaRPr lang="en-US" dirty="0"/>
          </a:p>
          <a:p>
            <a:endParaRPr lang="en-US" dirty="0"/>
          </a:p>
        </p:txBody>
      </p:sp>
    </p:spTree>
    <p:extLst>
      <p:ext uri="{BB962C8B-B14F-4D97-AF65-F5344CB8AC3E}">
        <p14:creationId xmlns:p14="http://schemas.microsoft.com/office/powerpoint/2010/main" val="45624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149A-DEA3-6A44-8CAA-DF849989E273}"/>
              </a:ext>
            </a:extLst>
          </p:cNvPr>
          <p:cNvSpPr>
            <a:spLocks noGrp="1"/>
          </p:cNvSpPr>
          <p:nvPr>
            <p:ph type="title"/>
          </p:nvPr>
        </p:nvSpPr>
        <p:spPr>
          <a:xfrm>
            <a:off x="838200" y="5532437"/>
            <a:ext cx="10515600" cy="1325563"/>
          </a:xfrm>
        </p:spPr>
        <p:txBody>
          <a:bodyPr>
            <a:noAutofit/>
          </a:bodyPr>
          <a:lstStyle/>
          <a:p>
            <a:br>
              <a:rPr lang="en-US" sz="2000" dirty="0"/>
            </a:br>
            <a:endParaRPr lang="en-US" sz="2000" dirty="0"/>
          </a:p>
        </p:txBody>
      </p:sp>
      <p:pic>
        <p:nvPicPr>
          <p:cNvPr id="5" name="Content Placeholder 4">
            <a:extLst>
              <a:ext uri="{FF2B5EF4-FFF2-40B4-BE49-F238E27FC236}">
                <a16:creationId xmlns:a16="http://schemas.microsoft.com/office/drawing/2014/main" id="{ED06369C-8090-134E-98EF-5DA67B831DAF}"/>
              </a:ext>
            </a:extLst>
          </p:cNvPr>
          <p:cNvPicPr>
            <a:picLocks noGrp="1" noChangeAspect="1"/>
          </p:cNvPicPr>
          <p:nvPr>
            <p:ph idx="1"/>
          </p:nvPr>
        </p:nvPicPr>
        <p:blipFill>
          <a:blip r:embed="rId2"/>
          <a:stretch>
            <a:fillRect/>
          </a:stretch>
        </p:blipFill>
        <p:spPr>
          <a:xfrm>
            <a:off x="8143828" y="3830514"/>
            <a:ext cx="3674672" cy="2512219"/>
          </a:xfrm>
        </p:spPr>
      </p:pic>
      <p:pic>
        <p:nvPicPr>
          <p:cNvPr id="7" name="Picture 6">
            <a:extLst>
              <a:ext uri="{FF2B5EF4-FFF2-40B4-BE49-F238E27FC236}">
                <a16:creationId xmlns:a16="http://schemas.microsoft.com/office/drawing/2014/main" id="{7172E301-4160-8A49-AB47-81CE73CC35F3}"/>
              </a:ext>
            </a:extLst>
          </p:cNvPr>
          <p:cNvPicPr>
            <a:picLocks noChangeAspect="1"/>
          </p:cNvPicPr>
          <p:nvPr/>
        </p:nvPicPr>
        <p:blipFill>
          <a:blip r:embed="rId3"/>
          <a:stretch>
            <a:fillRect/>
          </a:stretch>
        </p:blipFill>
        <p:spPr>
          <a:xfrm>
            <a:off x="4530844" y="3747016"/>
            <a:ext cx="3595011" cy="2643187"/>
          </a:xfrm>
          <a:prstGeom prst="rect">
            <a:avLst/>
          </a:prstGeom>
        </p:spPr>
      </p:pic>
      <p:pic>
        <p:nvPicPr>
          <p:cNvPr id="9" name="Picture 8">
            <a:extLst>
              <a:ext uri="{FF2B5EF4-FFF2-40B4-BE49-F238E27FC236}">
                <a16:creationId xmlns:a16="http://schemas.microsoft.com/office/drawing/2014/main" id="{99E5557F-A216-FE48-94AE-DEFE13ACAF50}"/>
              </a:ext>
            </a:extLst>
          </p:cNvPr>
          <p:cNvPicPr>
            <a:picLocks noChangeAspect="1"/>
          </p:cNvPicPr>
          <p:nvPr/>
        </p:nvPicPr>
        <p:blipFill>
          <a:blip r:embed="rId4"/>
          <a:stretch>
            <a:fillRect/>
          </a:stretch>
        </p:blipFill>
        <p:spPr>
          <a:xfrm>
            <a:off x="975207" y="3699546"/>
            <a:ext cx="3475976" cy="2643187"/>
          </a:xfrm>
          <a:prstGeom prst="rect">
            <a:avLst/>
          </a:prstGeom>
        </p:spPr>
      </p:pic>
      <p:pic>
        <p:nvPicPr>
          <p:cNvPr id="3" name="Picture 2">
            <a:extLst>
              <a:ext uri="{FF2B5EF4-FFF2-40B4-BE49-F238E27FC236}">
                <a16:creationId xmlns:a16="http://schemas.microsoft.com/office/drawing/2014/main" id="{9CE47BE8-1BBD-0B40-8F7A-07974FED7D75}"/>
              </a:ext>
            </a:extLst>
          </p:cNvPr>
          <p:cNvPicPr>
            <a:picLocks noChangeAspect="1"/>
          </p:cNvPicPr>
          <p:nvPr/>
        </p:nvPicPr>
        <p:blipFill>
          <a:blip r:embed="rId5"/>
          <a:stretch>
            <a:fillRect/>
          </a:stretch>
        </p:blipFill>
        <p:spPr>
          <a:xfrm>
            <a:off x="1132449" y="1103829"/>
            <a:ext cx="2930953" cy="2643187"/>
          </a:xfrm>
          <a:prstGeom prst="rect">
            <a:avLst/>
          </a:prstGeom>
        </p:spPr>
      </p:pic>
      <p:pic>
        <p:nvPicPr>
          <p:cNvPr id="4" name="Picture 3">
            <a:extLst>
              <a:ext uri="{FF2B5EF4-FFF2-40B4-BE49-F238E27FC236}">
                <a16:creationId xmlns:a16="http://schemas.microsoft.com/office/drawing/2014/main" id="{2B58EC2E-256E-E843-B962-5219F11D8ED4}"/>
              </a:ext>
            </a:extLst>
          </p:cNvPr>
          <p:cNvPicPr>
            <a:picLocks noChangeAspect="1"/>
          </p:cNvPicPr>
          <p:nvPr/>
        </p:nvPicPr>
        <p:blipFill>
          <a:blip r:embed="rId6"/>
          <a:stretch>
            <a:fillRect/>
          </a:stretch>
        </p:blipFill>
        <p:spPr>
          <a:xfrm>
            <a:off x="8356020" y="827119"/>
            <a:ext cx="3201839" cy="2887477"/>
          </a:xfrm>
          <a:prstGeom prst="rect">
            <a:avLst/>
          </a:prstGeom>
        </p:spPr>
      </p:pic>
      <p:pic>
        <p:nvPicPr>
          <p:cNvPr id="6" name="Picture 5">
            <a:extLst>
              <a:ext uri="{FF2B5EF4-FFF2-40B4-BE49-F238E27FC236}">
                <a16:creationId xmlns:a16="http://schemas.microsoft.com/office/drawing/2014/main" id="{C4E57A9D-F7D1-264B-A5AD-093B8BC2FB21}"/>
              </a:ext>
            </a:extLst>
          </p:cNvPr>
          <p:cNvPicPr>
            <a:picLocks noChangeAspect="1"/>
          </p:cNvPicPr>
          <p:nvPr/>
        </p:nvPicPr>
        <p:blipFill>
          <a:blip r:embed="rId7"/>
          <a:stretch>
            <a:fillRect/>
          </a:stretch>
        </p:blipFill>
        <p:spPr>
          <a:xfrm>
            <a:off x="4711083" y="1044036"/>
            <a:ext cx="2997256" cy="2702980"/>
          </a:xfrm>
          <a:prstGeom prst="rect">
            <a:avLst/>
          </a:prstGeom>
        </p:spPr>
      </p:pic>
      <p:sp>
        <p:nvSpPr>
          <p:cNvPr id="8" name="TextBox 7">
            <a:extLst>
              <a:ext uri="{FF2B5EF4-FFF2-40B4-BE49-F238E27FC236}">
                <a16:creationId xmlns:a16="http://schemas.microsoft.com/office/drawing/2014/main" id="{AE6B0AD1-19A6-534C-87C2-51068339DEDF}"/>
              </a:ext>
            </a:extLst>
          </p:cNvPr>
          <p:cNvSpPr txBox="1"/>
          <p:nvPr/>
        </p:nvSpPr>
        <p:spPr>
          <a:xfrm>
            <a:off x="1124465" y="385366"/>
            <a:ext cx="5820504" cy="646331"/>
          </a:xfrm>
          <a:prstGeom prst="rect">
            <a:avLst/>
          </a:prstGeom>
          <a:noFill/>
        </p:spPr>
        <p:txBody>
          <a:bodyPr wrap="none" rtlCol="0">
            <a:spAutoFit/>
          </a:bodyPr>
          <a:lstStyle/>
          <a:p>
            <a:r>
              <a:rPr lang="en-US" sz="3600" dirty="0"/>
              <a:t>CGPA, GRE Score, TOEFL Score</a:t>
            </a:r>
          </a:p>
        </p:txBody>
      </p:sp>
    </p:spTree>
    <p:extLst>
      <p:ext uri="{BB962C8B-B14F-4D97-AF65-F5344CB8AC3E}">
        <p14:creationId xmlns:p14="http://schemas.microsoft.com/office/powerpoint/2010/main" val="50099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1F13-F0C6-8F40-BFEF-AEFE5A6679B4}"/>
              </a:ext>
            </a:extLst>
          </p:cNvPr>
          <p:cNvSpPr>
            <a:spLocks noGrp="1"/>
          </p:cNvSpPr>
          <p:nvPr>
            <p:ph type="title"/>
          </p:nvPr>
        </p:nvSpPr>
        <p:spPr>
          <a:xfrm>
            <a:off x="838200" y="365126"/>
            <a:ext cx="5594131" cy="596288"/>
          </a:xfrm>
        </p:spPr>
        <p:txBody>
          <a:bodyPr>
            <a:normAutofit/>
          </a:bodyPr>
          <a:lstStyle/>
          <a:p>
            <a:r>
              <a:rPr lang="en-US" sz="3600" dirty="0"/>
              <a:t>How</a:t>
            </a:r>
            <a:r>
              <a:rPr lang="zh-CN" altLang="en-US" sz="3600" dirty="0"/>
              <a:t> </a:t>
            </a:r>
            <a:r>
              <a:rPr lang="en-US" altLang="zh-CN" sz="3600" dirty="0"/>
              <a:t>important</a:t>
            </a:r>
            <a:r>
              <a:rPr lang="zh-CN" altLang="en-US" sz="3600" dirty="0"/>
              <a:t> </a:t>
            </a:r>
            <a:r>
              <a:rPr lang="en-US" altLang="zh-CN" sz="3600" dirty="0"/>
              <a:t>is</a:t>
            </a:r>
            <a:r>
              <a:rPr lang="zh-CN" altLang="en-US" sz="3600" dirty="0"/>
              <a:t> </a:t>
            </a:r>
            <a:r>
              <a:rPr lang="en-US" altLang="zh-CN" sz="3600" dirty="0"/>
              <a:t>research?</a:t>
            </a:r>
            <a:endParaRPr lang="en-US" sz="3600" dirty="0"/>
          </a:p>
        </p:txBody>
      </p:sp>
      <p:pic>
        <p:nvPicPr>
          <p:cNvPr id="3" name="Picture 2">
            <a:extLst>
              <a:ext uri="{FF2B5EF4-FFF2-40B4-BE49-F238E27FC236}">
                <a16:creationId xmlns:a16="http://schemas.microsoft.com/office/drawing/2014/main" id="{86F4A1A3-04C0-C04B-9720-9FC4E277675D}"/>
              </a:ext>
            </a:extLst>
          </p:cNvPr>
          <p:cNvPicPr>
            <a:picLocks noChangeAspect="1"/>
          </p:cNvPicPr>
          <p:nvPr/>
        </p:nvPicPr>
        <p:blipFill>
          <a:blip r:embed="rId2"/>
          <a:stretch>
            <a:fillRect/>
          </a:stretch>
        </p:blipFill>
        <p:spPr>
          <a:xfrm>
            <a:off x="838200" y="1186687"/>
            <a:ext cx="4269828" cy="2707295"/>
          </a:xfrm>
          <a:prstGeom prst="rect">
            <a:avLst/>
          </a:prstGeom>
        </p:spPr>
      </p:pic>
      <p:pic>
        <p:nvPicPr>
          <p:cNvPr id="4" name="Picture 3">
            <a:extLst>
              <a:ext uri="{FF2B5EF4-FFF2-40B4-BE49-F238E27FC236}">
                <a16:creationId xmlns:a16="http://schemas.microsoft.com/office/drawing/2014/main" id="{1F87168D-C05C-134B-80AB-AFF668716CBE}"/>
              </a:ext>
            </a:extLst>
          </p:cNvPr>
          <p:cNvPicPr>
            <a:picLocks noChangeAspect="1"/>
          </p:cNvPicPr>
          <p:nvPr/>
        </p:nvPicPr>
        <p:blipFill>
          <a:blip r:embed="rId3"/>
          <a:stretch>
            <a:fillRect/>
          </a:stretch>
        </p:blipFill>
        <p:spPr>
          <a:xfrm>
            <a:off x="6096000" y="1186687"/>
            <a:ext cx="4750676" cy="3223673"/>
          </a:xfrm>
          <a:prstGeom prst="rect">
            <a:avLst/>
          </a:prstGeom>
        </p:spPr>
      </p:pic>
      <p:pic>
        <p:nvPicPr>
          <p:cNvPr id="5" name="Picture 4">
            <a:extLst>
              <a:ext uri="{FF2B5EF4-FFF2-40B4-BE49-F238E27FC236}">
                <a16:creationId xmlns:a16="http://schemas.microsoft.com/office/drawing/2014/main" id="{2F5E266F-3C5E-954A-9B4C-D906524A4A7A}"/>
              </a:ext>
            </a:extLst>
          </p:cNvPr>
          <p:cNvPicPr>
            <a:picLocks noChangeAspect="1"/>
          </p:cNvPicPr>
          <p:nvPr/>
        </p:nvPicPr>
        <p:blipFill>
          <a:blip r:embed="rId4"/>
          <a:stretch>
            <a:fillRect/>
          </a:stretch>
        </p:blipFill>
        <p:spPr>
          <a:xfrm>
            <a:off x="838200" y="4119255"/>
            <a:ext cx="3643921" cy="1877172"/>
          </a:xfrm>
          <a:prstGeom prst="rect">
            <a:avLst/>
          </a:prstGeom>
        </p:spPr>
      </p:pic>
      <p:sp>
        <p:nvSpPr>
          <p:cNvPr id="9" name="TextBox 8">
            <a:extLst>
              <a:ext uri="{FF2B5EF4-FFF2-40B4-BE49-F238E27FC236}">
                <a16:creationId xmlns:a16="http://schemas.microsoft.com/office/drawing/2014/main" id="{6EB8ECBC-6482-4F4C-B3F6-094333441900}"/>
              </a:ext>
            </a:extLst>
          </p:cNvPr>
          <p:cNvSpPr txBox="1"/>
          <p:nvPr/>
        </p:nvSpPr>
        <p:spPr>
          <a:xfrm>
            <a:off x="5323702" y="4584660"/>
            <a:ext cx="6584519" cy="1908215"/>
          </a:xfrm>
          <a:prstGeom prst="rect">
            <a:avLst/>
          </a:prstGeom>
          <a:noFill/>
        </p:spPr>
        <p:txBody>
          <a:bodyPr wrap="square" rtlCol="0">
            <a:spAutoFit/>
          </a:bodyPr>
          <a:lstStyle/>
          <a:p>
            <a:r>
              <a:rPr lang="en-US" sz="2000" dirty="0"/>
              <a:t>As GRE score, TOEFL score, and CGPA get higher, students have higher chance to get admission. Also, students with higher admission rate usually have research experience. On the vice versa, students with research experience have good GRE scores and TOEFL scores.</a:t>
            </a:r>
          </a:p>
          <a:p>
            <a:endParaRPr lang="en-US" dirty="0"/>
          </a:p>
        </p:txBody>
      </p:sp>
    </p:spTree>
    <p:extLst>
      <p:ext uri="{BB962C8B-B14F-4D97-AF65-F5344CB8AC3E}">
        <p14:creationId xmlns:p14="http://schemas.microsoft.com/office/powerpoint/2010/main" val="311556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D3277A0-2A87-5A48-891B-0D8B610DBB14}"/>
              </a:ext>
            </a:extLst>
          </p:cNvPr>
          <p:cNvSpPr>
            <a:spLocks noGrp="1"/>
          </p:cNvSpPr>
          <p:nvPr>
            <p:ph type="title"/>
          </p:nvPr>
        </p:nvSpPr>
        <p:spPr>
          <a:xfrm>
            <a:off x="838200" y="5297287"/>
            <a:ext cx="10515600" cy="1325563"/>
          </a:xfrm>
        </p:spPr>
        <p:txBody>
          <a:bodyPr>
            <a:noAutofit/>
          </a:bodyPr>
          <a:lstStyle/>
          <a:p>
            <a:r>
              <a:rPr lang="en-US" sz="3200" b="1" dirty="0"/>
              <a:t>By compared R2 of different models, the best model is Random Forest which has the highest R2 score ( 0.9</a:t>
            </a:r>
            <a:r>
              <a:rPr lang="en-US" altLang="zh-CN" sz="3200" b="1" dirty="0"/>
              <a:t>5</a:t>
            </a:r>
            <a:r>
              <a:rPr lang="en-US" sz="3200" b="1" dirty="0"/>
              <a:t>)</a:t>
            </a:r>
            <a:r>
              <a:rPr lang="en-US" sz="3200" dirty="0"/>
              <a:t> </a:t>
            </a:r>
            <a:br>
              <a:rPr lang="en-US" sz="3200" dirty="0"/>
            </a:br>
            <a:endParaRPr lang="en-US" sz="3200" dirty="0"/>
          </a:p>
        </p:txBody>
      </p:sp>
      <p:pic>
        <p:nvPicPr>
          <p:cNvPr id="2" name="Picture 1">
            <a:extLst>
              <a:ext uri="{FF2B5EF4-FFF2-40B4-BE49-F238E27FC236}">
                <a16:creationId xmlns:a16="http://schemas.microsoft.com/office/drawing/2014/main" id="{F925CFEA-E53B-7B4B-B023-442F9475DB2A}"/>
              </a:ext>
            </a:extLst>
          </p:cNvPr>
          <p:cNvPicPr>
            <a:picLocks noChangeAspect="1"/>
          </p:cNvPicPr>
          <p:nvPr/>
        </p:nvPicPr>
        <p:blipFill>
          <a:blip r:embed="rId2"/>
          <a:stretch>
            <a:fillRect/>
          </a:stretch>
        </p:blipFill>
        <p:spPr>
          <a:xfrm>
            <a:off x="5377162" y="554740"/>
            <a:ext cx="6096173" cy="4548602"/>
          </a:xfrm>
          <a:prstGeom prst="rect">
            <a:avLst/>
          </a:prstGeom>
        </p:spPr>
      </p:pic>
      <p:pic>
        <p:nvPicPr>
          <p:cNvPr id="3" name="Picture 2">
            <a:extLst>
              <a:ext uri="{FF2B5EF4-FFF2-40B4-BE49-F238E27FC236}">
                <a16:creationId xmlns:a16="http://schemas.microsoft.com/office/drawing/2014/main" id="{867ED832-E3EB-A243-98F3-42B873C094AF}"/>
              </a:ext>
            </a:extLst>
          </p:cNvPr>
          <p:cNvPicPr>
            <a:picLocks noChangeAspect="1"/>
          </p:cNvPicPr>
          <p:nvPr/>
        </p:nvPicPr>
        <p:blipFill>
          <a:blip r:embed="rId3"/>
          <a:stretch>
            <a:fillRect/>
          </a:stretch>
        </p:blipFill>
        <p:spPr>
          <a:xfrm>
            <a:off x="838200" y="2129541"/>
            <a:ext cx="4191000" cy="2973802"/>
          </a:xfrm>
          <a:prstGeom prst="rect">
            <a:avLst/>
          </a:prstGeom>
        </p:spPr>
      </p:pic>
      <p:pic>
        <p:nvPicPr>
          <p:cNvPr id="4" name="Picture 3">
            <a:extLst>
              <a:ext uri="{FF2B5EF4-FFF2-40B4-BE49-F238E27FC236}">
                <a16:creationId xmlns:a16="http://schemas.microsoft.com/office/drawing/2014/main" id="{9C22A200-1ECC-8141-BC9B-766F63FBFFF3}"/>
              </a:ext>
            </a:extLst>
          </p:cNvPr>
          <p:cNvPicPr>
            <a:picLocks noChangeAspect="1"/>
          </p:cNvPicPr>
          <p:nvPr/>
        </p:nvPicPr>
        <p:blipFill>
          <a:blip r:embed="rId4"/>
          <a:stretch>
            <a:fillRect/>
          </a:stretch>
        </p:blipFill>
        <p:spPr>
          <a:xfrm>
            <a:off x="838200" y="757937"/>
            <a:ext cx="3975100" cy="1371600"/>
          </a:xfrm>
          <a:prstGeom prst="rect">
            <a:avLst/>
          </a:prstGeom>
        </p:spPr>
      </p:pic>
    </p:spTree>
    <p:extLst>
      <p:ext uri="{BB962C8B-B14F-4D97-AF65-F5344CB8AC3E}">
        <p14:creationId xmlns:p14="http://schemas.microsoft.com/office/powerpoint/2010/main" val="318539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2E7C-6033-4B4A-9B5F-A336E833A935}"/>
              </a:ext>
            </a:extLst>
          </p:cNvPr>
          <p:cNvSpPr>
            <a:spLocks noGrp="1"/>
          </p:cNvSpPr>
          <p:nvPr>
            <p:ph type="title"/>
          </p:nvPr>
        </p:nvSpPr>
        <p:spPr>
          <a:xfrm>
            <a:off x="838200" y="365125"/>
            <a:ext cx="6575854" cy="559785"/>
          </a:xfrm>
        </p:spPr>
        <p:txBody>
          <a:bodyPr>
            <a:normAutofit/>
          </a:bodyPr>
          <a:lstStyle/>
          <a:p>
            <a:r>
              <a:rPr lang="en-US" sz="2400" dirty="0"/>
              <a:t>Feature</a:t>
            </a:r>
            <a:r>
              <a:rPr lang="zh-CN" altLang="en-US" sz="2400" dirty="0"/>
              <a:t> </a:t>
            </a:r>
            <a:r>
              <a:rPr lang="en-US" altLang="zh-CN" sz="2400" dirty="0"/>
              <a:t>Importance</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Random</a:t>
            </a:r>
            <a:r>
              <a:rPr lang="zh-CN" altLang="en-US" sz="2400" dirty="0"/>
              <a:t> </a:t>
            </a:r>
            <a:r>
              <a:rPr lang="en-US" altLang="zh-CN" sz="2400" dirty="0"/>
              <a:t>Forest</a:t>
            </a:r>
            <a:r>
              <a:rPr lang="zh-CN" altLang="en-US" sz="2400" dirty="0"/>
              <a:t> </a:t>
            </a:r>
            <a:r>
              <a:rPr lang="en-US" altLang="zh-CN" sz="2400" dirty="0"/>
              <a:t>Model</a:t>
            </a:r>
            <a:endParaRPr lang="en-US" sz="2400" dirty="0"/>
          </a:p>
        </p:txBody>
      </p:sp>
      <p:sp>
        <p:nvSpPr>
          <p:cNvPr id="8" name="TextBox 7">
            <a:extLst>
              <a:ext uri="{FF2B5EF4-FFF2-40B4-BE49-F238E27FC236}">
                <a16:creationId xmlns:a16="http://schemas.microsoft.com/office/drawing/2014/main" id="{BFB40F1A-381F-0F4E-ACD3-7423535C0C94}"/>
              </a:ext>
            </a:extLst>
          </p:cNvPr>
          <p:cNvSpPr txBox="1"/>
          <p:nvPr/>
        </p:nvSpPr>
        <p:spPr>
          <a:xfrm>
            <a:off x="7224712" y="2734424"/>
            <a:ext cx="4376738" cy="1200329"/>
          </a:xfrm>
          <a:prstGeom prst="rect">
            <a:avLst/>
          </a:prstGeom>
          <a:noFill/>
        </p:spPr>
        <p:txBody>
          <a:bodyPr wrap="square" rtlCol="0">
            <a:spAutoFit/>
          </a:bodyPr>
          <a:lstStyle/>
          <a:p>
            <a:r>
              <a:rPr lang="en-US" b="1" dirty="0"/>
              <a:t>The most important parameter is CGPA </a:t>
            </a:r>
            <a:br>
              <a:rPr lang="en-US" b="1" dirty="0"/>
            </a:br>
            <a:r>
              <a:rPr lang="en-US" b="1" dirty="0"/>
              <a:t>The model is 98% accurate to predict admission status of a candidate</a:t>
            </a:r>
          </a:p>
          <a:p>
            <a:endParaRPr lang="en-US" dirty="0"/>
          </a:p>
        </p:txBody>
      </p:sp>
      <p:pic>
        <p:nvPicPr>
          <p:cNvPr id="6" name="Picture 5">
            <a:extLst>
              <a:ext uri="{FF2B5EF4-FFF2-40B4-BE49-F238E27FC236}">
                <a16:creationId xmlns:a16="http://schemas.microsoft.com/office/drawing/2014/main" id="{EE06DC70-7EF3-5C48-B51E-C3263FEE4DAD}"/>
              </a:ext>
            </a:extLst>
          </p:cNvPr>
          <p:cNvPicPr>
            <a:picLocks noChangeAspect="1"/>
          </p:cNvPicPr>
          <p:nvPr/>
        </p:nvPicPr>
        <p:blipFill>
          <a:blip r:embed="rId2"/>
          <a:stretch>
            <a:fillRect/>
          </a:stretch>
        </p:blipFill>
        <p:spPr>
          <a:xfrm>
            <a:off x="838200" y="4123576"/>
            <a:ext cx="10763250" cy="1874568"/>
          </a:xfrm>
          <a:prstGeom prst="rect">
            <a:avLst/>
          </a:prstGeom>
        </p:spPr>
      </p:pic>
      <p:pic>
        <p:nvPicPr>
          <p:cNvPr id="9" name="Picture 8">
            <a:extLst>
              <a:ext uri="{FF2B5EF4-FFF2-40B4-BE49-F238E27FC236}">
                <a16:creationId xmlns:a16="http://schemas.microsoft.com/office/drawing/2014/main" id="{DD8C99CA-D25D-8F45-868A-AD9EE58ED840}"/>
              </a:ext>
            </a:extLst>
          </p:cNvPr>
          <p:cNvPicPr>
            <a:picLocks noChangeAspect="1"/>
          </p:cNvPicPr>
          <p:nvPr/>
        </p:nvPicPr>
        <p:blipFill>
          <a:blip r:embed="rId3"/>
          <a:stretch>
            <a:fillRect/>
          </a:stretch>
        </p:blipFill>
        <p:spPr>
          <a:xfrm>
            <a:off x="838200" y="987898"/>
            <a:ext cx="5315387" cy="3003313"/>
          </a:xfrm>
          <a:prstGeom prst="rect">
            <a:avLst/>
          </a:prstGeom>
        </p:spPr>
      </p:pic>
    </p:spTree>
    <p:extLst>
      <p:ext uri="{BB962C8B-B14F-4D97-AF65-F5344CB8AC3E}">
        <p14:creationId xmlns:p14="http://schemas.microsoft.com/office/powerpoint/2010/main" val="1498848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163</Words>
  <Application>Microsoft Macintosh PowerPoint</Application>
  <PresentationFormat>Widescreen</PresentationFormat>
  <Paragraphs>14</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co</vt:lpstr>
      <vt:lpstr> </vt:lpstr>
      <vt:lpstr>How important is research?</vt:lpstr>
      <vt:lpstr>By compared R2 of different models, the best model is Random Forest which has the highest R2 score ( 0.95)  </vt:lpstr>
      <vt:lpstr>Feature Importance based on Random Forest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c:title>
  <dc:creator>Yangming Zhang</dc:creator>
  <cp:lastModifiedBy>Fu Yuyang</cp:lastModifiedBy>
  <cp:revision>8</cp:revision>
  <dcterms:created xsi:type="dcterms:W3CDTF">2019-07-09T03:24:12Z</dcterms:created>
  <dcterms:modified xsi:type="dcterms:W3CDTF">2019-07-09T20:10:49Z</dcterms:modified>
</cp:coreProperties>
</file>